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ubik Light"/>
      <p:regular r:id="rId80"/>
      <p:bold r:id="rId81"/>
      <p:italic r:id="rId82"/>
      <p:boldItalic r:id="rId83"/>
    </p:embeddedFont>
    <p:embeddedFont>
      <p:font typeface="Roboto"/>
      <p:regular r:id="rId84"/>
      <p:bold r:id="rId85"/>
      <p:italic r:id="rId86"/>
      <p:boldItalic r:id="rId87"/>
    </p:embeddedFont>
    <p:embeddedFont>
      <p:font typeface="Montserrat"/>
      <p:regular r:id="rId88"/>
      <p:bold r:id="rId89"/>
      <p:italic r:id="rId90"/>
      <p:boldItalic r:id="rId91"/>
    </p:embeddedFont>
    <p:embeddedFont>
      <p:font typeface="Varela Round"/>
      <p:regular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regular.fntdata"/><Relationship Id="rId83" Type="http://schemas.openxmlformats.org/officeDocument/2006/relationships/font" Target="fonts/RubikLight-boldItalic.fntdata"/><Relationship Id="rId42" Type="http://schemas.openxmlformats.org/officeDocument/2006/relationships/slide" Target="slides/slide37.xml"/><Relationship Id="rId86" Type="http://schemas.openxmlformats.org/officeDocument/2006/relationships/font" Target="fonts/Roboto-italic.fntdata"/><Relationship Id="rId41" Type="http://schemas.openxmlformats.org/officeDocument/2006/relationships/slide" Target="slides/slide36.xml"/><Relationship Id="rId85" Type="http://schemas.openxmlformats.org/officeDocument/2006/relationships/font" Target="fonts/Roboto-bold.fntdata"/><Relationship Id="rId44" Type="http://schemas.openxmlformats.org/officeDocument/2006/relationships/slide" Target="slides/slide39.xml"/><Relationship Id="rId88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87" Type="http://schemas.openxmlformats.org/officeDocument/2006/relationships/font" Target="fonts/Roboto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Montserrat-bold.fntdata"/><Relationship Id="rId80" Type="http://schemas.openxmlformats.org/officeDocument/2006/relationships/font" Target="fonts/RubikLight-regular.fntdata"/><Relationship Id="rId82" Type="http://schemas.openxmlformats.org/officeDocument/2006/relationships/font" Target="fonts/RubikLight-italic.fntdata"/><Relationship Id="rId81" Type="http://schemas.openxmlformats.org/officeDocument/2006/relationships/font" Target="fonts/Rubik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Montserrat-boldItalic.fntdata"/><Relationship Id="rId90" Type="http://schemas.openxmlformats.org/officeDocument/2006/relationships/font" Target="fonts/Montserrat-italic.fntdata"/><Relationship Id="rId92" Type="http://schemas.openxmlformats.org/officeDocument/2006/relationships/font" Target="fonts/VarelaRound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41be995aa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41be995a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41be995a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41be995a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1be995aa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41be995aa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1be995a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1be995a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1be995a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1be995a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c9c6c07b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c9c6c07b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43f5b5b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43f5b5b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through the different components of this function, and what it does!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43f5b5b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43f5b5b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43f5b5b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a43f5b5b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43f5b5b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43f5b5b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799c3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799c3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43f5b5b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43f5b5b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43f5b5b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43f5b5b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a43f5b5b9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a43f5b5b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43f5b5b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43f5b5b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43f5b5b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43f5b5b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43f5b5b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43f5b5b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done if there’s time in the class, or left for a later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thing to make sure to note is -- how do you know what type of variable the parameters are? How do you make sure the function in the challenge question takes in a list? Can you?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a43f5b5b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a43f5b5b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13f4adc3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e13f4adc3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13f4adc3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13f4adc3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c9c6c07b5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c9c6c07b5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4799c3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b4799c3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cc17bd5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cc17bd5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cc17bd5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cc17bd5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17bd5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17bd5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13f4adc3d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13f4adc3d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145ca6c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145ca6c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13f4adc3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13f4adc3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145ca6c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145ca6c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145ca6c7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e145ca6c7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145ca6c7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145ca6c7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145ca6c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145ca6c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41be995a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41be995a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145ca6c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145ca6c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145ca6c7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e145ca6c7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145ca6c7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145ca6c7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e145ca6c7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e145ca6c7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145ca6c7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e145ca6c7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145ca6c7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145ca6c7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145ca6c7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145ca6c7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145ca6c7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145ca6c7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e145ca6c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e145ca6c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145ca6c7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e145ca6c7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41be995a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41be995a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145ca6c7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145ca6c7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e13f4adc3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e13f4adc3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145ca6c7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145ca6c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145ca6c7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145ca6c7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145ca6c7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145ca6c7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145ca6c7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145ca6c7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13f4adc3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e13f4adc3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145ca6c7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145ca6c7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145ca6c7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145ca6c7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145ca6c78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145ca6c7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41be995aa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e41be995aa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145ca6c7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e145ca6c7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145ca6c7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145ca6c7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13f4adc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13f4adc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145ca6c7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e145ca6c7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145ca6c7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e145ca6c7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e145ca6c7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e145ca6c7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145ca6c7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e145ca6c7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e145ca6c7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e145ca6c7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13f4adc3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e13f4adc3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e145ca6c7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e145ca6c7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3468b84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3468b84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13f4adc3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13f4adc3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13f4adc3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13f4adc3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c9c6c07b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c9c6c07b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c9c6c0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3c9c6c0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c9c6c07b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c9c6c07b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1be995aa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41be995a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41be995a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e41be995a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1971300" y="1483650"/>
            <a:ext cx="5201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667" y="4623258"/>
            <a:ext cx="499725" cy="4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8549600" y="4642900"/>
            <a:ext cx="594300" cy="50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inent text" showMasterSp="0">
  <p:cSld name="Blank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 txBox="1"/>
          <p:nvPr>
            <p:ph idx="11" type="ftr"/>
          </p:nvPr>
        </p:nvSpPr>
        <p:spPr>
          <a:xfrm>
            <a:off x="3108960" y="4783457"/>
            <a:ext cx="2926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11"/>
          <p:cNvSpPr txBox="1"/>
          <p:nvPr>
            <p:ph idx="10" type="dt"/>
          </p:nvPr>
        </p:nvSpPr>
        <p:spPr>
          <a:xfrm>
            <a:off x="45720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11"/>
          <p:cNvSpPr txBox="1"/>
          <p:nvPr>
            <p:ph idx="12" type="sldNum"/>
          </p:nvPr>
        </p:nvSpPr>
        <p:spPr>
          <a:xfrm>
            <a:off x="658368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11"/>
          <p:cNvSpPr/>
          <p:nvPr/>
        </p:nvSpPr>
        <p:spPr>
          <a:xfrm>
            <a:off x="45721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1"/>
          <p:cNvSpPr/>
          <p:nvPr/>
        </p:nvSpPr>
        <p:spPr>
          <a:xfrm>
            <a:off x="1143000" y="4251871"/>
            <a:ext cx="84757" cy="890837"/>
          </a:xfrm>
          <a:custGeom>
            <a:rect b="b" l="l" r="r" t="t"/>
            <a:pathLst>
              <a:path extrusionOk="0" h="1268095" w="120650">
                <a:moveTo>
                  <a:pt x="0" y="1268095"/>
                </a:moveTo>
                <a:lnTo>
                  <a:pt x="120217" y="1268095"/>
                </a:lnTo>
                <a:lnTo>
                  <a:pt x="120217" y="0"/>
                </a:lnTo>
                <a:lnTo>
                  <a:pt x="0" y="0"/>
                </a:lnTo>
                <a:lnTo>
                  <a:pt x="0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1"/>
          <p:cNvSpPr/>
          <p:nvPr/>
        </p:nvSpPr>
        <p:spPr>
          <a:xfrm>
            <a:off x="1225077" y="4251871"/>
            <a:ext cx="561624" cy="890837"/>
          </a:xfrm>
          <a:custGeom>
            <a:rect b="b" l="l" r="r" t="t"/>
            <a:pathLst>
              <a:path extrusionOk="0" h="1268095" w="799465">
                <a:moveTo>
                  <a:pt x="179756" y="1268095"/>
                </a:moveTo>
                <a:lnTo>
                  <a:pt x="0" y="1268095"/>
                </a:lnTo>
                <a:lnTo>
                  <a:pt x="0" y="0"/>
                </a:lnTo>
                <a:lnTo>
                  <a:pt x="24108" y="0"/>
                </a:lnTo>
                <a:lnTo>
                  <a:pt x="798862" y="704849"/>
                </a:lnTo>
                <a:lnTo>
                  <a:pt x="179756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1"/>
          <p:cNvSpPr/>
          <p:nvPr/>
        </p:nvSpPr>
        <p:spPr>
          <a:xfrm>
            <a:off x="2047004" y="4762767"/>
            <a:ext cx="0" cy="380512"/>
          </a:xfrm>
          <a:custGeom>
            <a:rect b="b" l="l" r="r" t="t"/>
            <a:pathLst>
              <a:path extrusionOk="0" h="541654" w="120000">
                <a:moveTo>
                  <a:pt x="0" y="0"/>
                </a:moveTo>
                <a:lnTo>
                  <a:pt x="0" y="541486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1"/>
          <p:cNvSpPr/>
          <p:nvPr/>
        </p:nvSpPr>
        <p:spPr>
          <a:xfrm>
            <a:off x="1830320" y="4966824"/>
            <a:ext cx="193602" cy="176650"/>
          </a:xfrm>
          <a:custGeom>
            <a:rect b="b" l="l" r="r" t="t"/>
            <a:pathLst>
              <a:path extrusionOk="0" h="251459" w="275590">
                <a:moveTo>
                  <a:pt x="275045" y="251272"/>
                </a:moveTo>
                <a:lnTo>
                  <a:pt x="0" y="251272"/>
                </a:lnTo>
                <a:lnTo>
                  <a:pt x="275045" y="0"/>
                </a:lnTo>
                <a:lnTo>
                  <a:pt x="275045" y="25127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>
            <a:off x="1800350" y="4762766"/>
            <a:ext cx="223489" cy="204307"/>
          </a:xfrm>
          <a:custGeom>
            <a:rect b="b" l="l" r="r" t="t"/>
            <a:pathLst>
              <a:path extrusionOk="0" h="290829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2070296" y="4762767"/>
            <a:ext cx="230181" cy="380512"/>
          </a:xfrm>
          <a:custGeom>
            <a:rect b="b" l="l" r="r" t="t"/>
            <a:pathLst>
              <a:path extrusionOk="0" h="541654" w="327660">
                <a:moveTo>
                  <a:pt x="52511" y="541486"/>
                </a:moveTo>
                <a:lnTo>
                  <a:pt x="0" y="541486"/>
                </a:lnTo>
                <a:lnTo>
                  <a:pt x="0" y="0"/>
                </a:lnTo>
                <a:lnTo>
                  <a:pt x="9885" y="0"/>
                </a:lnTo>
                <a:lnTo>
                  <a:pt x="327557" y="290214"/>
                </a:lnTo>
                <a:lnTo>
                  <a:pt x="52511" y="541486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1990484" y="3397637"/>
            <a:ext cx="105276" cy="854704"/>
          </a:xfrm>
          <a:custGeom>
            <a:rect b="b" l="l" r="r" t="t"/>
            <a:pathLst>
              <a:path extrusionOk="0" h="1216660" w="149859">
                <a:moveTo>
                  <a:pt x="0" y="0"/>
                </a:moveTo>
                <a:lnTo>
                  <a:pt x="0" y="1216179"/>
                </a:lnTo>
                <a:lnTo>
                  <a:pt x="149750" y="1216179"/>
                </a:lnTo>
                <a:lnTo>
                  <a:pt x="149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1522550" y="3826262"/>
            <a:ext cx="469730" cy="426460"/>
          </a:xfrm>
          <a:custGeom>
            <a:rect b="b" l="l" r="r" t="t"/>
            <a:pathLst>
              <a:path extrusionOk="0" h="607060" w="668655">
                <a:moveTo>
                  <a:pt x="668529" y="606579"/>
                </a:moveTo>
                <a:lnTo>
                  <a:pt x="0" y="606579"/>
                </a:lnTo>
                <a:lnTo>
                  <a:pt x="668529" y="0"/>
                </a:lnTo>
                <a:lnTo>
                  <a:pt x="668529" y="6065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1520209" y="3397637"/>
            <a:ext cx="472407" cy="428244"/>
          </a:xfrm>
          <a:custGeom>
            <a:rect b="b" l="l" r="r" t="t"/>
            <a:pathLst>
              <a:path extrusionOk="0" h="609600" w="672465">
                <a:moveTo>
                  <a:pt x="671858" y="609599"/>
                </a:moveTo>
                <a:lnTo>
                  <a:pt x="0" y="0"/>
                </a:lnTo>
                <a:lnTo>
                  <a:pt x="671858" y="0"/>
                </a:lnTo>
                <a:lnTo>
                  <a:pt x="671858" y="60959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2093652" y="3397637"/>
            <a:ext cx="486681" cy="854704"/>
          </a:xfrm>
          <a:custGeom>
            <a:rect b="b" l="l" r="r" t="t"/>
            <a:pathLst>
              <a:path extrusionOk="0" h="1216660" w="692785">
                <a:moveTo>
                  <a:pt x="24234" y="1216179"/>
                </a:moveTo>
                <a:lnTo>
                  <a:pt x="0" y="1216179"/>
                </a:lnTo>
                <a:lnTo>
                  <a:pt x="0" y="0"/>
                </a:lnTo>
                <a:lnTo>
                  <a:pt x="20906" y="0"/>
                </a:lnTo>
                <a:lnTo>
                  <a:pt x="692764" y="609599"/>
                </a:lnTo>
                <a:lnTo>
                  <a:pt x="24234" y="12161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/>
          <p:nvPr/>
        </p:nvSpPr>
        <p:spPr>
          <a:xfrm>
            <a:off x="6807867" y="0"/>
            <a:ext cx="125797" cy="967118"/>
          </a:xfrm>
          <a:custGeom>
            <a:rect b="b" l="l" r="r" t="t"/>
            <a:pathLst>
              <a:path extrusionOk="0" h="1376680" w="179070">
                <a:moveTo>
                  <a:pt x="178817" y="0"/>
                </a:moveTo>
                <a:lnTo>
                  <a:pt x="0" y="0"/>
                </a:lnTo>
                <a:lnTo>
                  <a:pt x="0" y="1376362"/>
                </a:lnTo>
                <a:lnTo>
                  <a:pt x="178817" y="1376362"/>
                </a:lnTo>
                <a:lnTo>
                  <a:pt x="178817" y="0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6268269" y="474613"/>
            <a:ext cx="541996" cy="492927"/>
          </a:xfrm>
          <a:custGeom>
            <a:rect b="b" l="l" r="r" t="t"/>
            <a:pathLst>
              <a:path extrusionOk="0" h="701675" w="771525">
                <a:moveTo>
                  <a:pt x="770915" y="701357"/>
                </a:moveTo>
                <a:lnTo>
                  <a:pt x="0" y="701357"/>
                </a:lnTo>
                <a:lnTo>
                  <a:pt x="770915" y="0"/>
                </a:lnTo>
                <a:lnTo>
                  <a:pt x="770915" y="701357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6288636" y="1"/>
            <a:ext cx="521476" cy="474191"/>
          </a:xfrm>
          <a:custGeom>
            <a:rect b="b" l="l" r="r" t="t"/>
            <a:pathLst>
              <a:path extrusionOk="0" h="675005" w="742315">
                <a:moveTo>
                  <a:pt x="741949" y="675004"/>
                </a:moveTo>
                <a:lnTo>
                  <a:pt x="0" y="0"/>
                </a:lnTo>
                <a:lnTo>
                  <a:pt x="741949" y="0"/>
                </a:lnTo>
                <a:lnTo>
                  <a:pt x="741949" y="675004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/>
          <p:nvPr/>
        </p:nvSpPr>
        <p:spPr>
          <a:xfrm>
            <a:off x="6931147" y="0"/>
            <a:ext cx="561624" cy="967118"/>
          </a:xfrm>
          <a:custGeom>
            <a:rect b="b" l="l" r="r" t="t"/>
            <a:pathLst>
              <a:path extrusionOk="0" h="1376680" w="799465">
                <a:moveTo>
                  <a:pt x="27947" y="1376362"/>
                </a:moveTo>
                <a:lnTo>
                  <a:pt x="0" y="1376362"/>
                </a:lnTo>
                <a:lnTo>
                  <a:pt x="0" y="0"/>
                </a:lnTo>
                <a:lnTo>
                  <a:pt x="56913" y="0"/>
                </a:lnTo>
                <a:lnTo>
                  <a:pt x="798862" y="675004"/>
                </a:lnTo>
                <a:lnTo>
                  <a:pt x="27947" y="1376362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7753074" y="489911"/>
            <a:ext cx="0" cy="400587"/>
          </a:xfrm>
          <a:custGeom>
            <a:rect b="b" l="l" r="r" t="t"/>
            <a:pathLst>
              <a:path extrusionOk="0" h="570230" w="120000">
                <a:moveTo>
                  <a:pt x="0" y="0"/>
                </a:moveTo>
                <a:lnTo>
                  <a:pt x="0" y="570062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1"/>
          <p:cNvSpPr/>
          <p:nvPr/>
        </p:nvSpPr>
        <p:spPr>
          <a:xfrm>
            <a:off x="7514399" y="693969"/>
            <a:ext cx="215460" cy="196724"/>
          </a:xfrm>
          <a:custGeom>
            <a:rect b="b" l="l" r="r" t="t"/>
            <a:pathLst>
              <a:path extrusionOk="0" h="280034" w="306704">
                <a:moveTo>
                  <a:pt x="306325" y="279848"/>
                </a:moveTo>
                <a:lnTo>
                  <a:pt x="0" y="279848"/>
                </a:lnTo>
                <a:lnTo>
                  <a:pt x="306325" y="0"/>
                </a:lnTo>
                <a:lnTo>
                  <a:pt x="306325" y="279848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1"/>
          <p:cNvSpPr/>
          <p:nvPr/>
        </p:nvSpPr>
        <p:spPr>
          <a:xfrm>
            <a:off x="7506420" y="489911"/>
            <a:ext cx="223489" cy="204308"/>
          </a:xfrm>
          <a:custGeom>
            <a:rect b="b" l="l" r="r" t="t"/>
            <a:pathLst>
              <a:path extrusionOk="0" h="290830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7776366" y="489911"/>
            <a:ext cx="224828" cy="400587"/>
          </a:xfrm>
          <a:custGeom>
            <a:rect b="b" l="l" r="r" t="t"/>
            <a:pathLst>
              <a:path extrusionOk="0" h="570230" w="320040">
                <a:moveTo>
                  <a:pt x="21232" y="570062"/>
                </a:moveTo>
                <a:lnTo>
                  <a:pt x="0" y="570062"/>
                </a:lnTo>
                <a:lnTo>
                  <a:pt x="0" y="0"/>
                </a:lnTo>
                <a:lnTo>
                  <a:pt x="9885" y="0"/>
                </a:lnTo>
                <a:lnTo>
                  <a:pt x="319479" y="282834"/>
                </a:lnTo>
                <a:lnTo>
                  <a:pt x="319479" y="297593"/>
                </a:lnTo>
                <a:lnTo>
                  <a:pt x="21232" y="57006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 txBox="1"/>
          <p:nvPr/>
        </p:nvSpPr>
        <p:spPr>
          <a:xfrm>
            <a:off x="2367592" y="4891353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sp>
        <p:nvSpPr>
          <p:cNvPr id="209" name="Google Shape;209;p11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876B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2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D9D2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2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76BAF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876BA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14" name="Google Shape;214;p12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/>
          <p:nvPr/>
        </p:nvSpPr>
        <p:spPr>
          <a:xfrm>
            <a:off x="-376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6DD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3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C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21" name="Google Shape;221;p13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22" name="Google Shape;22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3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1">
  <p:cSld name="CUSTOM_3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4"/>
          <p:cNvSpPr txBox="1"/>
          <p:nvPr>
            <p:ph type="title"/>
          </p:nvPr>
        </p:nvSpPr>
        <p:spPr>
          <a:xfrm>
            <a:off x="2292891" y="53532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4"/>
          <p:cNvGrpSpPr/>
          <p:nvPr/>
        </p:nvGrpSpPr>
        <p:grpSpPr>
          <a:xfrm>
            <a:off x="1242085" y="671593"/>
            <a:ext cx="947445" cy="761676"/>
            <a:chOff x="2942804" y="955190"/>
            <a:chExt cx="1347525" cy="1083311"/>
          </a:xfrm>
        </p:grpSpPr>
        <p:sp>
          <p:nvSpPr>
            <p:cNvPr id="229" name="Google Shape;229;p14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14"/>
          <p:cNvGrpSpPr/>
          <p:nvPr/>
        </p:nvGrpSpPr>
        <p:grpSpPr>
          <a:xfrm>
            <a:off x="974322" y="1433269"/>
            <a:ext cx="500292" cy="401822"/>
            <a:chOff x="2560559" y="2049290"/>
            <a:chExt cx="711552" cy="571500"/>
          </a:xfrm>
        </p:grpSpPr>
        <p:sp>
          <p:nvSpPr>
            <p:cNvPr id="234" name="Google Shape;234;p14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4"/>
          <p:cNvGrpSpPr/>
          <p:nvPr/>
        </p:nvGrpSpPr>
        <p:grpSpPr>
          <a:xfrm>
            <a:off x="1360522" y="2244619"/>
            <a:ext cx="500314" cy="400944"/>
            <a:chOff x="3855898" y="3211362"/>
            <a:chExt cx="711583" cy="570251"/>
          </a:xfrm>
        </p:grpSpPr>
        <p:sp>
          <p:nvSpPr>
            <p:cNvPr id="239" name="Google Shape;239;p14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4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244" name="Google Shape;244;p14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 txBox="1"/>
          <p:nvPr>
            <p:ph idx="1" type="subTitle"/>
          </p:nvPr>
        </p:nvSpPr>
        <p:spPr>
          <a:xfrm>
            <a:off x="2726666" y="2645666"/>
            <a:ext cx="35817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14"/>
          <p:cNvSpPr txBox="1"/>
          <p:nvPr/>
        </p:nvSpPr>
        <p:spPr>
          <a:xfrm>
            <a:off x="110675" y="4189500"/>
            <a:ext cx="71103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8" name="Google Shape;18;p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28;p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30" name="Google Shape;30;p3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" name="Google Shape;31;p3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32" name="Google Shape;32;p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42;p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4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45" name="Google Shape;45;p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50;p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" name="Google Shape;55;p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4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" name="Google Shape;57;p4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" name="Google Shape;68;p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1" name="Google Shape;71;p5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72" name="Google Shape;72;p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77;p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78" name="Google Shape;78;p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2;p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457200" y="959575"/>
            <a:ext cx="41148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84" name="Google Shape;84;p5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86" name="Google Shape;86;p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87" name="Google Shape;87;p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" name="Google Shape;91;p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92" name="Google Shape;92;p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header">
  <p:cSld name="CUSTOM_4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9" name="Google Shape;99;p6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00" name="Google Shape;100;p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01" name="Google Shape;101;p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06" name="Google Shape;106;p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" name="Google Shape;110;p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6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" name="Google Shape;112;p6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13" name="Google Shape;113;p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14" name="Google Shape;114;p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19" name="Google Shape;119;p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7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3721241" y="3247071"/>
            <a:ext cx="2812800" cy="798000"/>
          </a:xfrm>
          <a:prstGeom prst="rect">
            <a:avLst/>
          </a:pr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goal setting presentation  by thomas phillips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7"/>
          <p:cNvGrpSpPr/>
          <p:nvPr/>
        </p:nvGrpSpPr>
        <p:grpSpPr>
          <a:xfrm>
            <a:off x="267760" y="671693"/>
            <a:ext cx="947445" cy="761676"/>
            <a:chOff x="2942804" y="955190"/>
            <a:chExt cx="1347525" cy="1083311"/>
          </a:xfrm>
        </p:grpSpPr>
        <p:sp>
          <p:nvSpPr>
            <p:cNvPr id="130" name="Google Shape;130;p7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7"/>
          <p:cNvGrpSpPr/>
          <p:nvPr/>
        </p:nvGrpSpPr>
        <p:grpSpPr>
          <a:xfrm>
            <a:off x="-3" y="1433369"/>
            <a:ext cx="500292" cy="401822"/>
            <a:chOff x="2560559" y="2049290"/>
            <a:chExt cx="711552" cy="571500"/>
          </a:xfrm>
        </p:grpSpPr>
        <p:sp>
          <p:nvSpPr>
            <p:cNvPr id="135" name="Google Shape;135;p7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7"/>
          <p:cNvSpPr/>
          <p:nvPr/>
        </p:nvSpPr>
        <p:spPr>
          <a:xfrm>
            <a:off x="1705925" y="2427763"/>
            <a:ext cx="5732145" cy="2214824"/>
          </a:xfrm>
          <a:custGeom>
            <a:rect b="b" l="l" r="r" t="t"/>
            <a:pathLst>
              <a:path extrusionOk="0" h="3152775" w="6477000">
                <a:moveTo>
                  <a:pt x="0" y="0"/>
                </a:moveTo>
                <a:lnTo>
                  <a:pt x="6476924" y="0"/>
                </a:lnTo>
                <a:lnTo>
                  <a:pt x="6476924" y="3152775"/>
                </a:lnTo>
                <a:lnTo>
                  <a:pt x="0" y="3152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7"/>
          <p:cNvGrpSpPr/>
          <p:nvPr/>
        </p:nvGrpSpPr>
        <p:grpSpPr>
          <a:xfrm>
            <a:off x="386197" y="2244719"/>
            <a:ext cx="500314" cy="400944"/>
            <a:chOff x="3855898" y="3211362"/>
            <a:chExt cx="711583" cy="570251"/>
          </a:xfrm>
        </p:grpSpPr>
        <p:sp>
          <p:nvSpPr>
            <p:cNvPr id="141" name="Google Shape;141;p7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7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146" name="Google Shape;146;p7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7"/>
          <p:cNvSpPr txBox="1"/>
          <p:nvPr>
            <p:ph idx="1" type="subTitle"/>
          </p:nvPr>
        </p:nvSpPr>
        <p:spPr>
          <a:xfrm>
            <a:off x="1998900" y="2645675"/>
            <a:ext cx="51462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CUSTOM_3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>
            <p:ph type="title"/>
          </p:nvPr>
        </p:nvSpPr>
        <p:spPr>
          <a:xfrm>
            <a:off x="1957500" y="1503575"/>
            <a:ext cx="5229000" cy="22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8"/>
          <p:cNvGrpSpPr/>
          <p:nvPr/>
        </p:nvGrpSpPr>
        <p:grpSpPr>
          <a:xfrm>
            <a:off x="267710" y="671693"/>
            <a:ext cx="947445" cy="761676"/>
            <a:chOff x="2942804" y="955190"/>
            <a:chExt cx="1347525" cy="1083311"/>
          </a:xfrm>
        </p:grpSpPr>
        <p:sp>
          <p:nvSpPr>
            <p:cNvPr id="154" name="Google Shape;154;p8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8"/>
          <p:cNvGrpSpPr/>
          <p:nvPr/>
        </p:nvGrpSpPr>
        <p:grpSpPr>
          <a:xfrm>
            <a:off x="-53" y="1433369"/>
            <a:ext cx="500292" cy="401822"/>
            <a:chOff x="2560559" y="2049290"/>
            <a:chExt cx="711552" cy="571500"/>
          </a:xfrm>
        </p:grpSpPr>
        <p:sp>
          <p:nvSpPr>
            <p:cNvPr id="159" name="Google Shape;159;p8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8"/>
          <p:cNvGrpSpPr/>
          <p:nvPr/>
        </p:nvGrpSpPr>
        <p:grpSpPr>
          <a:xfrm>
            <a:off x="386147" y="2244719"/>
            <a:ext cx="500314" cy="400944"/>
            <a:chOff x="3855898" y="3211362"/>
            <a:chExt cx="711583" cy="570251"/>
          </a:xfrm>
        </p:grpSpPr>
        <p:sp>
          <p:nvSpPr>
            <p:cNvPr id="164" name="Google Shape;164;p8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8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169" name="Google Shape;169;p8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70CD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9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0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CB78C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CB78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79" name="Google Shape;179;p10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0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5BDC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100098" y="4885205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python.org/3/library/function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introtopython.org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learnpython.org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hyperlink" Target="https://www.learnpython.org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codecademy.com/learn/learn-python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5"/>
          <p:cNvSpPr txBox="1"/>
          <p:nvPr>
            <p:ph type="title"/>
          </p:nvPr>
        </p:nvSpPr>
        <p:spPr>
          <a:xfrm>
            <a:off x="1971300" y="2046875"/>
            <a:ext cx="5201400" cy="17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Part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Judy H. Shen &amp; Megan Leszczynski (NLP)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07/01/2021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lists, you access elements using their index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many things, this might not be very useful, especially when you don’t know the index number of your element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dictionary allows us to access elements based on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keys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321" name="Google Shape;321;p25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lists, you access elements using their index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many things, this might not be very useful, especially when you don’t know the index number of your element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dictionary allows us to access elements based on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keys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our_dict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“apple”: 10,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“orange”: 20,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print(our_dict[“apple”])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327" name="Google Shape;327;p26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imagine a dictionary in Python like a dictionary in real 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our_dictionary = {“word”: “a definition of that word”}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print(our_dictionary)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imagine a dictionary in Python like a dictionary in real life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our_dictionary =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“word”: “a definition of that word”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print(our_dictionary)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get the definition of “word”, you would run: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print(our_dictionary[“word”])</a:t>
            </a:r>
            <a:endParaRPr/>
          </a:p>
        </p:txBody>
      </p:sp>
      <p:cxnSp>
        <p:nvCxnSpPr>
          <p:cNvPr id="334" name="Google Shape;334;p27"/>
          <p:cNvCxnSpPr/>
          <p:nvPr/>
        </p:nvCxnSpPr>
        <p:spPr>
          <a:xfrm rot="10800000">
            <a:off x="2093775" y="2085050"/>
            <a:ext cx="2319900" cy="79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27"/>
          <p:cNvSpPr txBox="1"/>
          <p:nvPr/>
        </p:nvSpPr>
        <p:spPr>
          <a:xfrm>
            <a:off x="3596975" y="2806325"/>
            <a:ext cx="2589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We call this the “key”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336" name="Google Shape;336;p27"/>
          <p:cNvCxnSpPr/>
          <p:nvPr/>
        </p:nvCxnSpPr>
        <p:spPr>
          <a:xfrm rot="10800000">
            <a:off x="5134800" y="1972100"/>
            <a:ext cx="2250300" cy="790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7"/>
          <p:cNvSpPr txBox="1"/>
          <p:nvPr/>
        </p:nvSpPr>
        <p:spPr>
          <a:xfrm>
            <a:off x="6898550" y="2762900"/>
            <a:ext cx="2119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This is its “value”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48" name="Google Shape;348;p29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way for us to reuse common pieces of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most powerful and useful concepts in programming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54" name="Google Shape;354;p30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way for us to reuse common pieces of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most powerful and useful concepts in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example of a function:</a:t>
            </a:r>
            <a:endParaRPr/>
          </a:p>
        </p:txBody>
      </p:sp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275" y="2495550"/>
            <a:ext cx="3977626" cy="20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r>
              <a:rPr lang="en"/>
              <a:t> are values that you pass to a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can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/>
              <a:t> values (but do not have 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following print?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def silly_function(a):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return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value = silly_function(10)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print(value)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r>
              <a:rPr lang="en"/>
              <a:t> are values that you pass to a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can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/>
              <a:t> values (but do not have 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following print?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d</a:t>
            </a:r>
            <a:r>
              <a:rPr lang="en"/>
              <a:t>ef silly_function():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r</a:t>
            </a:r>
            <a:r>
              <a:rPr lang="en"/>
              <a:t>eturn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v</a:t>
            </a:r>
            <a:r>
              <a:rPr lang="en"/>
              <a:t>alue = silly_function()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print(value)</a:t>
            </a:r>
            <a:endParaRPr/>
          </a:p>
        </p:txBody>
      </p:sp>
      <p:cxnSp>
        <p:nvCxnSpPr>
          <p:cNvPr id="368" name="Google Shape;368;p32"/>
          <p:cNvCxnSpPr/>
          <p:nvPr/>
        </p:nvCxnSpPr>
        <p:spPr>
          <a:xfrm flipH="1">
            <a:off x="3153725" y="2676000"/>
            <a:ext cx="2346000" cy="9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32"/>
          <p:cNvSpPr txBox="1"/>
          <p:nvPr/>
        </p:nvSpPr>
        <p:spPr>
          <a:xfrm>
            <a:off x="5682175" y="2363225"/>
            <a:ext cx="2076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We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define</a:t>
            </a: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 the function here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370" name="Google Shape;370;p32"/>
          <p:cNvCxnSpPr/>
          <p:nvPr/>
        </p:nvCxnSpPr>
        <p:spPr>
          <a:xfrm rot="10800000">
            <a:off x="3510125" y="3631650"/>
            <a:ext cx="1989600" cy="6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2"/>
          <p:cNvSpPr txBox="1"/>
          <p:nvPr/>
        </p:nvSpPr>
        <p:spPr>
          <a:xfrm>
            <a:off x="5638725" y="3614350"/>
            <a:ext cx="19287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We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call</a:t>
            </a: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 the function here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77" name="Google Shape;377;p3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the first thing we learned was how to call a function!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idx="1" type="body"/>
          </p:nvPr>
        </p:nvSpPr>
        <p:spPr>
          <a:xfrm>
            <a:off x="457200" y="959575"/>
            <a:ext cx="60504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made our first colab notebook!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variables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conditionals (if/elif/else statements)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lists (e.g. [1, 2.5, “apples”])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loops (while and for)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1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83" name="Google Shape;383;p34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the first thing we learned was how to call a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/>
              <a:t>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the first thing we learned was how to call a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/>
              <a:t>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the creators of Python have written, so that we do not have to re-code the complexities of printing to the screen every time we want to print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the first thing we learned was how to call a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/>
              <a:t>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the creators of Python have written, so that we do not have to re-code the complexities of printing to the screen every time we want to 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parameters does the print() function take?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401" name="Google Shape;401;p37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fact, the first thing we learned was how to call a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print()</a:t>
            </a:r>
            <a:r>
              <a:rPr lang="en"/>
              <a:t> function!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function that the creators of Python have written, so that we do not have to re-code the complexities of printing to the screen every time we want to print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Referred to as a </a:t>
            </a:r>
            <a:r>
              <a:rPr b="1" lang="en"/>
              <a:t>built-in function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/>
              <a:t>i</a:t>
            </a:r>
            <a:r>
              <a:rPr b="1" lang="en"/>
              <a:t>nt(), str()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More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https://docs.python.org/3/library/functions.html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407" name="Google Shape;407;p38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does the following print?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d</a:t>
            </a:r>
            <a:r>
              <a:rPr lang="en"/>
              <a:t>ef sum(a, b):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lang="en"/>
              <a:t>r</a:t>
            </a:r>
            <a:r>
              <a:rPr lang="en"/>
              <a:t>eturn a +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print(sum(1, 2))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parameters does this function take?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</a:t>
            </a:r>
            <a:endParaRPr/>
          </a:p>
        </p:txBody>
      </p:sp>
      <p:sp>
        <p:nvSpPr>
          <p:cNvPr id="413" name="Google Shape;413;p39"/>
          <p:cNvSpPr txBox="1"/>
          <p:nvPr>
            <p:ph idx="1" type="subTitle"/>
          </p:nvPr>
        </p:nvSpPr>
        <p:spPr>
          <a:xfrm>
            <a:off x="1998900" y="2571750"/>
            <a:ext cx="5146200" cy="18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Using an if statement, write a function named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larger </a:t>
            </a: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that takes two parameters and returns the larger one.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419" name="Google Shape;419;p40"/>
          <p:cNvSpPr txBox="1"/>
          <p:nvPr>
            <p:ph idx="1" type="subTitle"/>
          </p:nvPr>
        </p:nvSpPr>
        <p:spPr>
          <a:xfrm>
            <a:off x="1998900" y="3083450"/>
            <a:ext cx="5146200" cy="13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Write a function that takes a list and a value, and prints out all of the numbers in the list that are smaller than that value.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idx="1" type="subTitle"/>
          </p:nvPr>
        </p:nvSpPr>
        <p:spPr>
          <a:xfrm>
            <a:off x="2659050" y="2155375"/>
            <a:ext cx="4696200" cy="6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Libraries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88" y="93300"/>
            <a:ext cx="726843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Libraries</a:t>
            </a:r>
            <a:endParaRPr/>
          </a:p>
        </p:txBody>
      </p:sp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key reasons why Python is so powerful is the ability to use code that others have already written!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"/>
          <p:cNvSpPr txBox="1"/>
          <p:nvPr>
            <p:ph idx="1" type="body"/>
          </p:nvPr>
        </p:nvSpPr>
        <p:spPr>
          <a:xfrm>
            <a:off x="457200" y="959575"/>
            <a:ext cx="75183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data structures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Tuples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Dictionaries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Libraries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and libraries make writing large programs that perform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complicated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operations feasible!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1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Libraries</a:t>
            </a:r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key reasons why Python is so powerful is the ability to use code that others have already written!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how can we take the square root of a number?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print(math.sqrt(25))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Libraries</a:t>
            </a:r>
            <a:endParaRPr/>
          </a:p>
        </p:txBody>
      </p:sp>
      <p:sp>
        <p:nvSpPr>
          <p:cNvPr id="447" name="Google Shape;447;p45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key reasons why Python is so powerful is the ability to use code that others have already written!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how can we take the square root of a number?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print(math.sqrt(25))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en"/>
              <a:t>, we access code (often in the form of functions) that others have written, so that we don’t have to re-write that code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Libraries</a:t>
            </a:r>
            <a:endParaRPr/>
          </a:p>
        </p:txBody>
      </p:sp>
      <p:sp>
        <p:nvSpPr>
          <p:cNvPr id="453" name="Google Shape;453;p46"/>
          <p:cNvSpPr txBox="1"/>
          <p:nvPr>
            <p:ph idx="1" type="body"/>
          </p:nvPr>
        </p:nvSpPr>
        <p:spPr>
          <a:xfrm>
            <a:off x="457200" y="959575"/>
            <a:ext cx="7981200" cy="37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key reasons why Python is so powerful is the ability to use code that others have already written!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how can we take the square root of a number?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print(math.sqrt(25))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using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import</a:t>
            </a:r>
            <a:r>
              <a:rPr lang="en"/>
              <a:t>, we access code (often in the form of functions) that others have written, so that we don’t have to re-write that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especially useful for AI, as there are many AI-specific libraries (like sklearn, PyTorch, TensorFlow) that we can use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47"/>
          <p:cNvGrpSpPr/>
          <p:nvPr/>
        </p:nvGrpSpPr>
        <p:grpSpPr>
          <a:xfrm>
            <a:off x="595625" y="2304750"/>
            <a:ext cx="3159974" cy="2106650"/>
            <a:chOff x="595625" y="2304750"/>
            <a:chExt cx="3159974" cy="2106650"/>
          </a:xfrm>
        </p:grpSpPr>
        <p:pic>
          <p:nvPicPr>
            <p:cNvPr id="459" name="Google Shape;45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5625" y="2304750"/>
              <a:ext cx="3159974" cy="210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47"/>
            <p:cNvSpPr txBox="1"/>
            <p:nvPr/>
          </p:nvSpPr>
          <p:spPr>
            <a:xfrm>
              <a:off x="1133375" y="3872200"/>
              <a:ext cx="14172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urier New"/>
                  <a:ea typeface="Courier New"/>
                  <a:cs typeface="Courier New"/>
                  <a:sym typeface="Courier New"/>
                </a:rPr>
                <a:t>matplotlib</a:t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61" name="Google Shape;461;p47"/>
          <p:cNvGrpSpPr/>
          <p:nvPr/>
        </p:nvGrpSpPr>
        <p:grpSpPr>
          <a:xfrm>
            <a:off x="867817" y="180550"/>
            <a:ext cx="2733101" cy="1819476"/>
            <a:chOff x="867817" y="180550"/>
            <a:chExt cx="2733101" cy="1819476"/>
          </a:xfrm>
        </p:grpSpPr>
        <p:pic>
          <p:nvPicPr>
            <p:cNvPr id="462" name="Google Shape;46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7817" y="180550"/>
              <a:ext cx="2733101" cy="1819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47"/>
            <p:cNvSpPr txBox="1"/>
            <p:nvPr/>
          </p:nvSpPr>
          <p:spPr>
            <a:xfrm rot="-1004617">
              <a:off x="1622080" y="874678"/>
              <a:ext cx="1224620" cy="43107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urier New"/>
                  <a:ea typeface="Courier New"/>
                  <a:cs typeface="Courier New"/>
                  <a:sym typeface="Courier New"/>
                </a:rPr>
                <a:t>sklearn</a:t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64" name="Google Shape;464;p47"/>
          <p:cNvGrpSpPr/>
          <p:nvPr/>
        </p:nvGrpSpPr>
        <p:grpSpPr>
          <a:xfrm>
            <a:off x="4673468" y="304800"/>
            <a:ext cx="3449201" cy="1724600"/>
            <a:chOff x="4673468" y="304800"/>
            <a:chExt cx="3449201" cy="1724600"/>
          </a:xfrm>
        </p:grpSpPr>
        <p:pic>
          <p:nvPicPr>
            <p:cNvPr id="465" name="Google Shape;465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73468" y="304800"/>
              <a:ext cx="3449201" cy="172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47"/>
            <p:cNvSpPr txBox="1"/>
            <p:nvPr/>
          </p:nvSpPr>
          <p:spPr>
            <a:xfrm>
              <a:off x="6140825" y="1283725"/>
              <a:ext cx="14172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urier New"/>
                  <a:ea typeface="Courier New"/>
                  <a:cs typeface="Courier New"/>
                  <a:sym typeface="Courier New"/>
                </a:rPr>
                <a:t>tensorflow</a:t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467" name="Google Shape;467;p47"/>
          <p:cNvGrpSpPr/>
          <p:nvPr/>
        </p:nvGrpSpPr>
        <p:grpSpPr>
          <a:xfrm>
            <a:off x="4195300" y="2129800"/>
            <a:ext cx="4377200" cy="2917000"/>
            <a:chOff x="4195300" y="2129800"/>
            <a:chExt cx="4377200" cy="2917000"/>
          </a:xfrm>
        </p:grpSpPr>
        <p:pic>
          <p:nvPicPr>
            <p:cNvPr id="468" name="Google Shape;468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95300" y="2129800"/>
              <a:ext cx="4377200" cy="291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7"/>
            <p:cNvSpPr txBox="1"/>
            <p:nvPr/>
          </p:nvSpPr>
          <p:spPr>
            <a:xfrm>
              <a:off x="5785775" y="4059625"/>
              <a:ext cx="1224600" cy="431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Courier New"/>
                  <a:ea typeface="Courier New"/>
                  <a:cs typeface="Courier New"/>
                  <a:sym typeface="Courier New"/>
                </a:rPr>
                <a:t>p</a:t>
              </a:r>
              <a:r>
                <a:rPr b="1" lang="en" sz="1600">
                  <a:latin typeface="Courier New"/>
                  <a:ea typeface="Courier New"/>
                  <a:cs typeface="Courier New"/>
                  <a:sym typeface="Courier New"/>
                </a:rPr>
                <a:t>andas</a:t>
              </a:r>
              <a:endParaRPr b="1" sz="16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add 1 to every element of a list?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482" name="Google Shape;482;p49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add 1 to every element of a list?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 = [0, 1, 2, 3, 4]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 + 1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489" name="Google Shape;489;p50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add 1 to every element of a list?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 = [0, 1, 2, 3, 4]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 + 1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25" y="2668900"/>
            <a:ext cx="638175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7575" y="3034052"/>
            <a:ext cx="2820650" cy="18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498" name="Google Shape;498;p51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multiply every element of a list by 2?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505" name="Google Shape;505;p52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multiply every element of a list by 2?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 = [0, 1, 2, 3, 4]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L*2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512" name="Google Shape;512;p5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Yesterday you saw lists…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How do you multiply every element of a list by 2?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 = [0, 1, 2, 3, 4]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L*2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-&gt; [1, 2, 3, 4, 5, 1, 2, 3, 4, 5]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322" y="2276775"/>
            <a:ext cx="2451951" cy="23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270" name="Google Shape;270;p18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 list, but you can’t reorder, add, or remove elements in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 = (“apple”, “orange”, “strawberry”)</a:t>
            </a:r>
            <a:endParaRPr/>
          </a:p>
        </p:txBody>
      </p:sp>
      <p:cxnSp>
        <p:nvCxnSpPr>
          <p:cNvPr id="271" name="Google Shape;271;p18"/>
          <p:cNvCxnSpPr/>
          <p:nvPr/>
        </p:nvCxnSpPr>
        <p:spPr>
          <a:xfrm rot="10800000">
            <a:off x="5708100" y="1824650"/>
            <a:ext cx="7734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18"/>
          <p:cNvSpPr txBox="1"/>
          <p:nvPr/>
        </p:nvSpPr>
        <p:spPr>
          <a:xfrm>
            <a:off x="6255600" y="2476175"/>
            <a:ext cx="2389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Notice we’re using () and not []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520" name="Google Shape;520;p54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With numpy you can apply the same operation to all elements of an array quickly and easily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 = np.asarray([0, 1, 2, 3, 4])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 + 1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array([1, 2, 3, 4, 5])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Manipulating data with numpy</a:t>
            </a:r>
            <a:endParaRPr/>
          </a:p>
        </p:txBody>
      </p:sp>
      <p:sp>
        <p:nvSpPr>
          <p:cNvPr id="527" name="Google Shape;527;p55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With numpy you can apply the same operation to all </a:t>
            </a:r>
            <a:r>
              <a:rPr lang="en">
                <a:solidFill>
                  <a:schemeClr val="dk1"/>
                </a:solidFill>
              </a:rPr>
              <a:t>elements</a:t>
            </a:r>
            <a:r>
              <a:rPr lang="en">
                <a:solidFill>
                  <a:schemeClr val="dk1"/>
                </a:solidFill>
              </a:rPr>
              <a:t> of an array quickly and easily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 = np.asarray([0, 1, 2, 3, 4])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L*2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→ </a:t>
            </a:r>
            <a:r>
              <a:rPr lang="en">
                <a:solidFill>
                  <a:schemeClr val="dk1"/>
                </a:solidFill>
              </a:rPr>
              <a:t>array([0, 2, 4, 6, 8])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</a:t>
            </a:r>
            <a:r>
              <a:rPr lang="en"/>
              <a:t> numpy</a:t>
            </a:r>
            <a:endParaRPr/>
          </a:p>
        </p:txBody>
      </p:sp>
      <p:sp>
        <p:nvSpPr>
          <p:cNvPr id="534" name="Google Shape;534;p56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do many different operations!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L = np.asarray([0, 1, 2, 3, 4])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Square root: np.sqrt(L)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Trig functions Sin, Cos, Tan: np.sin(L)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Exponents: np.exp(L)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41" name="Google Shape;541;p57"/>
          <p:cNvSpPr txBox="1"/>
          <p:nvPr>
            <p:ph idx="1" type="body"/>
          </p:nvPr>
        </p:nvSpPr>
        <p:spPr>
          <a:xfrm>
            <a:off x="457200" y="897900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What about </a:t>
            </a:r>
            <a:r>
              <a:rPr lang="en">
                <a:solidFill>
                  <a:schemeClr val="dk1"/>
                </a:solidFill>
              </a:rPr>
              <a:t>matrices?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0725" y="1427121"/>
            <a:ext cx="4907750" cy="3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49" name="Google Shape;549;p58"/>
          <p:cNvSpPr txBox="1"/>
          <p:nvPr>
            <p:ph idx="1" type="body"/>
          </p:nvPr>
        </p:nvSpPr>
        <p:spPr>
          <a:xfrm>
            <a:off x="457200" y="897900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What about matrices?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 = np.asarray([ [1, 2, 3],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[4, 5, 6] 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They are just </a:t>
            </a:r>
            <a:r>
              <a:rPr lang="en">
                <a:solidFill>
                  <a:schemeClr val="dk1"/>
                </a:solidFill>
              </a:rPr>
              <a:t>arrays stacked together :)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8"/>
          <p:cNvPicPr preferRelativeResize="0"/>
          <p:nvPr/>
        </p:nvPicPr>
        <p:blipFill rotWithShape="1">
          <a:blip r:embed="rId4">
            <a:alphaModFix/>
          </a:blip>
          <a:srcRect b="57520" l="0" r="68677" t="0"/>
          <a:stretch/>
        </p:blipFill>
        <p:spPr>
          <a:xfrm>
            <a:off x="4877725" y="1182823"/>
            <a:ext cx="1537225" cy="13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57" name="Google Shape;557;p59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also find out more about your array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 = np.asarray([ [1, 2, 3],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[4, 5, 6] ])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L.ndim 					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L.shape                               (2, 3)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L.size 					6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L.dtype 					dtype('int64')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64" name="Google Shape;564;p60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also fill your matrix </a:t>
            </a:r>
            <a:r>
              <a:rPr lang="en">
                <a:solidFill>
                  <a:schemeClr val="dk1"/>
                </a:solidFill>
              </a:rPr>
              <a:t>quickly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np.zeros(shape=(3,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zeros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71" name="Google Shape;571;p61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also fill your matrix quickly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np.zeros(shape=(3,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zeros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np.ones(shape=(3,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ones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78" name="Google Shape;578;p62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also fill your matrix quickly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np.zeros(shape=(3,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zeros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np.ones(shape=(3,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ones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np.eye(M=3)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3x3 with ones in the diagonal entries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 rotWithShape="1">
          <a:blip r:embed="rId4">
            <a:alphaModFix/>
          </a:blip>
          <a:srcRect b="0" l="32269" r="44265" t="0"/>
          <a:stretch/>
        </p:blipFill>
        <p:spPr>
          <a:xfrm>
            <a:off x="7167275" y="2155992"/>
            <a:ext cx="1271125" cy="125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numpy</a:t>
            </a:r>
            <a:endParaRPr/>
          </a:p>
        </p:txBody>
      </p:sp>
      <p:sp>
        <p:nvSpPr>
          <p:cNvPr id="586" name="Google Shape;586;p6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can also fill your matrix quickly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np.zeros(shape=(3,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zeros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np.ones(shape=(3, 3))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all ones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np.eye(M=3)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ones in the diagonal entries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 = np.random.rand(3, 3)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Array of size 3 x 3 with random value between [0, 1)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95" y="181825"/>
            <a:ext cx="1956975" cy="8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3"/>
          <p:cNvPicPr preferRelativeResize="0"/>
          <p:nvPr/>
        </p:nvPicPr>
        <p:blipFill rotWithShape="1">
          <a:blip r:embed="rId4">
            <a:alphaModFix/>
          </a:blip>
          <a:srcRect b="0" l="32269" r="44265" t="0"/>
          <a:stretch/>
        </p:blipFill>
        <p:spPr>
          <a:xfrm>
            <a:off x="7167275" y="2155992"/>
            <a:ext cx="1271125" cy="125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278" name="Google Shape;278;p19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 list, but you can’t reorder, add, or remove elements in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 = (“apple”, “orange”, “strawberry”)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you try to do: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 = (“apple”, “orange”)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our_tuple[1] = “strawberry”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19"/>
          <p:cNvCxnSpPr/>
          <p:nvPr/>
        </p:nvCxnSpPr>
        <p:spPr>
          <a:xfrm rot="10800000">
            <a:off x="5708100" y="1824650"/>
            <a:ext cx="7734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19"/>
          <p:cNvSpPr txBox="1"/>
          <p:nvPr/>
        </p:nvSpPr>
        <p:spPr>
          <a:xfrm>
            <a:off x="6255600" y="2476175"/>
            <a:ext cx="2389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Notice we’re using () and not []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4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Questions?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endParaRPr/>
          </a:p>
        </p:txBody>
      </p:sp>
      <p:pic>
        <p:nvPicPr>
          <p:cNvPr id="599" name="Google Shape;5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17848"/>
            <a:ext cx="4146875" cy="9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5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need to plot stuff!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do it using a cool library, called matplotlib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import matplotlib.pyplot as plt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plt.scatter([1, 2, 3], [1, 4, 9])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see more in the notebook!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200" y="1943525"/>
            <a:ext cx="2928600" cy="19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endParaRPr/>
          </a:p>
        </p:txBody>
      </p:sp>
      <p:sp>
        <p:nvSpPr>
          <p:cNvPr id="607" name="Google Shape;607;p66"/>
          <p:cNvSpPr txBox="1"/>
          <p:nvPr>
            <p:ph idx="1" type="body"/>
          </p:nvPr>
        </p:nvSpPr>
        <p:spPr>
          <a:xfrm>
            <a:off x="533300" y="1326475"/>
            <a:ext cx="5457600" cy="4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can plot all different kinds of plots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17848"/>
            <a:ext cx="4146875" cy="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475" y="1744375"/>
            <a:ext cx="3381375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325" y="1796763"/>
            <a:ext cx="37814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endParaRPr/>
          </a:p>
        </p:txBody>
      </p:sp>
      <p:sp>
        <p:nvSpPr>
          <p:cNvPr id="616" name="Google Shape;616;p67"/>
          <p:cNvSpPr txBox="1"/>
          <p:nvPr>
            <p:ph idx="1" type="body"/>
          </p:nvPr>
        </p:nvSpPr>
        <p:spPr>
          <a:xfrm>
            <a:off x="533300" y="1326475"/>
            <a:ext cx="5457600" cy="4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can plot all different kinds of plots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17848"/>
            <a:ext cx="4146875" cy="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88" y="1545473"/>
            <a:ext cx="2848300" cy="322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725" y="1729025"/>
            <a:ext cx="40481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endParaRPr/>
          </a:p>
        </p:txBody>
      </p:sp>
      <p:sp>
        <p:nvSpPr>
          <p:cNvPr id="625" name="Google Shape;625;p68"/>
          <p:cNvSpPr txBox="1"/>
          <p:nvPr>
            <p:ph idx="1" type="body"/>
          </p:nvPr>
        </p:nvSpPr>
        <p:spPr>
          <a:xfrm>
            <a:off x="533300" y="1326475"/>
            <a:ext cx="5457600" cy="4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EVEN THE FUN PLOTS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17848"/>
            <a:ext cx="4146875" cy="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375" y="1676925"/>
            <a:ext cx="3320700" cy="29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838" y="1799350"/>
            <a:ext cx="320040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r>
              <a:rPr lang="en"/>
              <a:t> 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exploring data</a:t>
            </a:r>
            <a:endParaRPr/>
          </a:p>
        </p:txBody>
      </p:sp>
      <p:sp>
        <p:nvSpPr>
          <p:cNvPr id="639" name="Google Shape;639;p70"/>
          <p:cNvSpPr txBox="1"/>
          <p:nvPr>
            <p:ph idx="1" type="body"/>
          </p:nvPr>
        </p:nvSpPr>
        <p:spPr>
          <a:xfrm>
            <a:off x="457200" y="1424325"/>
            <a:ext cx="7981200" cy="28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Pandas is a library for data manipulation and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Why is it call Pandas?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ndas (software) - Wikipedia" id="640" name="Google Shape;6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0" y="162925"/>
            <a:ext cx="2370075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300" y="2144525"/>
            <a:ext cx="3249751" cy="216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exploring data</a:t>
            </a:r>
            <a:endParaRPr/>
          </a:p>
        </p:txBody>
      </p:sp>
      <p:sp>
        <p:nvSpPr>
          <p:cNvPr id="647" name="Google Shape;647;p71"/>
          <p:cNvSpPr txBox="1"/>
          <p:nvPr>
            <p:ph idx="1" type="body"/>
          </p:nvPr>
        </p:nvSpPr>
        <p:spPr>
          <a:xfrm>
            <a:off x="457200" y="1424325"/>
            <a:ext cx="79812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Pandas is a library for data manipulation and analysis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Why is it call Pandas?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ndas (software) - Wikipedia" id="648" name="Google Shape;64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0" y="162925"/>
            <a:ext cx="2370075" cy="9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1"/>
          <p:cNvSpPr txBox="1"/>
          <p:nvPr/>
        </p:nvSpPr>
        <p:spPr>
          <a:xfrm>
            <a:off x="1119900" y="2642075"/>
            <a:ext cx="10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Pan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el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71"/>
          <p:cNvSpPr txBox="1"/>
          <p:nvPr/>
        </p:nvSpPr>
        <p:spPr>
          <a:xfrm>
            <a:off x="2968450" y="2642075"/>
            <a:ext cx="10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Da</a:t>
            </a:r>
            <a:r>
              <a:rPr lang="en" sz="2000">
                <a:latin typeface="Roboto"/>
                <a:ea typeface="Roboto"/>
                <a:cs typeface="Roboto"/>
                <a:sym typeface="Roboto"/>
              </a:rPr>
              <a:t>ta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1" name="Google Shape;651;p71"/>
          <p:cNvCxnSpPr>
            <a:endCxn id="649" idx="0"/>
          </p:cNvCxnSpPr>
          <p:nvPr/>
        </p:nvCxnSpPr>
        <p:spPr>
          <a:xfrm flipH="1">
            <a:off x="1647150" y="2065775"/>
            <a:ext cx="918900" cy="57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71"/>
          <p:cNvCxnSpPr>
            <a:endCxn id="650" idx="0"/>
          </p:cNvCxnSpPr>
          <p:nvPr/>
        </p:nvCxnSpPr>
        <p:spPr>
          <a:xfrm>
            <a:off x="2740000" y="2109275"/>
            <a:ext cx="75570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exploring data</a:t>
            </a:r>
            <a:endParaRPr/>
          </a:p>
        </p:txBody>
      </p:sp>
      <p:sp>
        <p:nvSpPr>
          <p:cNvPr id="658" name="Google Shape;658;p72"/>
          <p:cNvSpPr txBox="1"/>
          <p:nvPr>
            <p:ph idx="1" type="body"/>
          </p:nvPr>
        </p:nvSpPr>
        <p:spPr>
          <a:xfrm>
            <a:off x="457200" y="1424325"/>
            <a:ext cx="79812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Pandas </a:t>
            </a:r>
            <a:r>
              <a:rPr lang="en">
                <a:solidFill>
                  <a:schemeClr val="dk1"/>
                </a:solidFill>
              </a:rPr>
              <a:t>library</a:t>
            </a:r>
            <a:r>
              <a:rPr lang="en">
                <a:solidFill>
                  <a:schemeClr val="dk1"/>
                </a:solidFill>
              </a:rPr>
              <a:t> lets us store data in a table data structure called: </a:t>
            </a:r>
            <a:r>
              <a:rPr lang="en">
                <a:solidFill>
                  <a:srgbClr val="980000"/>
                </a:solidFill>
              </a:rPr>
              <a:t>DataFrame 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ndas (software) - Wikipedia" id="659" name="Google Shape;6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0" y="162925"/>
            <a:ext cx="2370075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800" y="2044125"/>
            <a:ext cx="4882383" cy="27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exploring data</a:t>
            </a:r>
            <a:endParaRPr/>
          </a:p>
        </p:txBody>
      </p:sp>
      <p:sp>
        <p:nvSpPr>
          <p:cNvPr id="666" name="Google Shape;666;p73"/>
          <p:cNvSpPr txBox="1"/>
          <p:nvPr>
            <p:ph idx="1" type="body"/>
          </p:nvPr>
        </p:nvSpPr>
        <p:spPr>
          <a:xfrm>
            <a:off x="457200" y="1273675"/>
            <a:ext cx="7981200" cy="61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 quickly read dataset features: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df.describe()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ndas (software) - Wikipedia" id="667" name="Google Shape;6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0" y="162925"/>
            <a:ext cx="2370075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938" y="1752300"/>
            <a:ext cx="26574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Tuples</a:t>
            </a:r>
            <a:endParaRPr/>
          </a:p>
        </p:txBody>
      </p:sp>
      <p:sp>
        <p:nvSpPr>
          <p:cNvPr id="286" name="Google Shape;286;p20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 list, but you can’t reorder, add, or remove elements in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 = (“apple”, “orange”, “strawberry”)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happens if you try to do: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 = (“apple”, “orange”)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our_tuple[1] = “strawberry”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Tuples are </a:t>
            </a:r>
            <a:r>
              <a:rPr b="1" lang="en"/>
              <a:t>immutable </a:t>
            </a:r>
            <a:r>
              <a:rPr lang="en"/>
              <a:t>- you can’t change their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20"/>
          <p:cNvCxnSpPr/>
          <p:nvPr/>
        </p:nvCxnSpPr>
        <p:spPr>
          <a:xfrm rot="10800000">
            <a:off x="5708100" y="1824650"/>
            <a:ext cx="773400" cy="59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0"/>
          <p:cNvSpPr txBox="1"/>
          <p:nvPr/>
        </p:nvSpPr>
        <p:spPr>
          <a:xfrm>
            <a:off x="6255600" y="2476175"/>
            <a:ext cx="23892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Notice we’re using () and not []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4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exploring data</a:t>
            </a:r>
            <a:endParaRPr/>
          </a:p>
        </p:txBody>
      </p:sp>
      <p:sp>
        <p:nvSpPr>
          <p:cNvPr id="674" name="Google Shape;674;p74"/>
          <p:cNvSpPr txBox="1"/>
          <p:nvPr>
            <p:ph idx="1" type="body"/>
          </p:nvPr>
        </p:nvSpPr>
        <p:spPr>
          <a:xfrm>
            <a:off x="457200" y="1273675"/>
            <a:ext cx="7981200" cy="21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 easily manipulate data: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Add new columns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Remove </a:t>
            </a:r>
            <a:r>
              <a:rPr lang="en">
                <a:solidFill>
                  <a:schemeClr val="dk1"/>
                </a:solidFill>
              </a:rPr>
              <a:t>columns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Drop missing values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Pivot data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Group by values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will see more in the in class activity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andas (software) - Wikipedia" id="675" name="Google Shape;67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750" y="162925"/>
            <a:ext cx="2370075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8239" y="1228625"/>
            <a:ext cx="2553100" cy="36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r>
              <a:rPr lang="en"/>
              <a:t> Questions?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687" name="Google Shape;687;p76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Library that helps you do machine learning in Python!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Modules for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model training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prediction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model selection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pre processing and more!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688" name="Google Shape;6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694" name="Google Shape;694;p77"/>
          <p:cNvSpPr txBox="1"/>
          <p:nvPr>
            <p:ph idx="1" type="body"/>
          </p:nvPr>
        </p:nvSpPr>
        <p:spPr>
          <a:xfrm>
            <a:off x="457200" y="959575"/>
            <a:ext cx="3228600" cy="13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695" name="Google Shape;6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../_images/sphx_glr_plot_ols_0011.png" id="696" name="Google Shape;69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100" y="1024800"/>
            <a:ext cx="2149558" cy="16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702" name="Google Shape;702;p78"/>
          <p:cNvSpPr txBox="1"/>
          <p:nvPr>
            <p:ph idx="1" type="body"/>
          </p:nvPr>
        </p:nvSpPr>
        <p:spPr>
          <a:xfrm>
            <a:off x="457200" y="959575"/>
            <a:ext cx="3228600" cy="13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703" name="Google Shape;7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624000"/>
            <a:ext cx="4620375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8"/>
          <p:cNvSpPr txBox="1"/>
          <p:nvPr/>
        </p:nvSpPr>
        <p:spPr>
          <a:xfrm>
            <a:off x="5523350" y="1967550"/>
            <a:ext cx="32286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 the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6" name="Google Shape;706;p78"/>
          <p:cNvCxnSpPr/>
          <p:nvPr/>
        </p:nvCxnSpPr>
        <p:spPr>
          <a:xfrm flipH="1">
            <a:off x="3490075" y="2207275"/>
            <a:ext cx="2098800" cy="8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9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712" name="Google Shape;712;p79"/>
          <p:cNvSpPr txBox="1"/>
          <p:nvPr>
            <p:ph idx="1" type="body"/>
          </p:nvPr>
        </p:nvSpPr>
        <p:spPr>
          <a:xfrm>
            <a:off x="457200" y="959575"/>
            <a:ext cx="3228600" cy="13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713" name="Google Shape;7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624000"/>
            <a:ext cx="4620375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79"/>
          <p:cNvSpPr txBox="1"/>
          <p:nvPr/>
        </p:nvSpPr>
        <p:spPr>
          <a:xfrm>
            <a:off x="5523350" y="1967550"/>
            <a:ext cx="322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 the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Declare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6" name="Google Shape;716;p79"/>
          <p:cNvCxnSpPr>
            <a:stCxn id="715" idx="1"/>
          </p:cNvCxnSpPr>
          <p:nvPr/>
        </p:nvCxnSpPr>
        <p:spPr>
          <a:xfrm rot="10800000">
            <a:off x="3642350" y="2424750"/>
            <a:ext cx="18810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0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722" name="Google Shape;722;p80"/>
          <p:cNvSpPr txBox="1"/>
          <p:nvPr>
            <p:ph idx="1" type="body"/>
          </p:nvPr>
        </p:nvSpPr>
        <p:spPr>
          <a:xfrm>
            <a:off x="457200" y="959575"/>
            <a:ext cx="3228600" cy="13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723" name="Google Shape;7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624000"/>
            <a:ext cx="4620375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0"/>
          <p:cNvSpPr txBox="1"/>
          <p:nvPr/>
        </p:nvSpPr>
        <p:spPr>
          <a:xfrm>
            <a:off x="5523350" y="1967550"/>
            <a:ext cx="322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 the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Declare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Fit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6" name="Google Shape;726;p80"/>
          <p:cNvCxnSpPr/>
          <p:nvPr/>
        </p:nvCxnSpPr>
        <p:spPr>
          <a:xfrm rot="10800000">
            <a:off x="3968775" y="2631400"/>
            <a:ext cx="15111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with sklearn</a:t>
            </a:r>
            <a:endParaRPr/>
          </a:p>
        </p:txBody>
      </p:sp>
      <p:sp>
        <p:nvSpPr>
          <p:cNvPr id="732" name="Google Shape;732;p81"/>
          <p:cNvSpPr txBox="1"/>
          <p:nvPr>
            <p:ph idx="1" type="body"/>
          </p:nvPr>
        </p:nvSpPr>
        <p:spPr>
          <a:xfrm>
            <a:off x="457200" y="959575"/>
            <a:ext cx="3228600" cy="134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example: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ikit-learn - Wikipedia" id="733" name="Google Shape;7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8575" y="11675"/>
            <a:ext cx="2075425" cy="11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" y="1624000"/>
            <a:ext cx="4620375" cy="1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1"/>
          <p:cNvSpPr txBox="1"/>
          <p:nvPr/>
        </p:nvSpPr>
        <p:spPr>
          <a:xfrm>
            <a:off x="5523350" y="1967550"/>
            <a:ext cx="32286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Import the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Declare model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Fit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6" name="Google Shape;736;p81"/>
          <p:cNvCxnSpPr/>
          <p:nvPr/>
        </p:nvCxnSpPr>
        <p:spPr>
          <a:xfrm rot="10800000">
            <a:off x="3968775" y="2631400"/>
            <a:ext cx="15111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Libraries</a:t>
            </a:r>
            <a:endParaRPr/>
          </a:p>
        </p:txBody>
      </p:sp>
      <p:sp>
        <p:nvSpPr>
          <p:cNvPr id="742" name="Google Shape;742;p82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over usefulness of libraries and what we just saw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Tell them that they’ll use many of these libraries throughout their projects!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3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collection of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n"/>
              <a:t>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our_set = {1, 2, 4, 5}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4"/>
          <p:cNvSpPr txBox="1"/>
          <p:nvPr>
            <p:ph idx="1" type="subTitle"/>
          </p:nvPr>
        </p:nvSpPr>
        <p:spPr>
          <a:xfrm>
            <a:off x="2883890" y="219362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Resources</a:t>
            </a:r>
            <a:endParaRPr b="1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5"/>
          <p:cNvSpPr txBox="1"/>
          <p:nvPr>
            <p:ph idx="1" type="body"/>
          </p:nvPr>
        </p:nvSpPr>
        <p:spPr>
          <a:xfrm>
            <a:off x="457200" y="959575"/>
            <a:ext cx="7981200" cy="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to finish all the modules as soon as possible!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But let your instructors know if you were not able to</a:t>
            </a:r>
            <a:endParaRPr/>
          </a:p>
        </p:txBody>
      </p:sp>
      <p:sp>
        <p:nvSpPr>
          <p:cNvPr id="758" name="Google Shape;758;p8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class</a:t>
            </a:r>
            <a:endParaRPr/>
          </a:p>
        </p:txBody>
      </p:sp>
      <p:pic>
        <p:nvPicPr>
          <p:cNvPr id="759" name="Google Shape;7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613" y="1565875"/>
            <a:ext cx="5678385" cy="30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 for Learning Python</a:t>
            </a:r>
            <a:endParaRPr/>
          </a:p>
        </p:txBody>
      </p:sp>
      <p:sp>
        <p:nvSpPr>
          <p:cNvPr id="765" name="Google Shape;765;p86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http://introtopython.org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1480925"/>
            <a:ext cx="5847715" cy="27763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7" name="Google Shape;76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225" y="2232674"/>
            <a:ext cx="5511274" cy="22850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 for Learning Python</a:t>
            </a:r>
            <a:endParaRPr/>
          </a:p>
        </p:txBody>
      </p:sp>
      <p:sp>
        <p:nvSpPr>
          <p:cNvPr id="773" name="Google Shape;773;p87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https://www.learnpython.org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1875"/>
            <a:ext cx="4613607" cy="32429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5" name="Google Shape;77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357" y="2017425"/>
            <a:ext cx="4073190" cy="21466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6" name="Google Shape;776;p87"/>
          <p:cNvSpPr txBox="1"/>
          <p:nvPr/>
        </p:nvSpPr>
        <p:spPr>
          <a:xfrm>
            <a:off x="2815300" y="4257275"/>
            <a:ext cx="28275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https://www.learnpython.org</a:t>
            </a:r>
            <a:endParaRPr sz="17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1F1F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8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 for Learning Python</a:t>
            </a:r>
            <a:endParaRPr/>
          </a:p>
        </p:txBody>
      </p:sp>
      <p:sp>
        <p:nvSpPr>
          <p:cNvPr id="782" name="Google Shape;782;p88"/>
          <p:cNvSpPr txBox="1"/>
          <p:nvPr>
            <p:ph idx="1" type="body"/>
          </p:nvPr>
        </p:nvSpPr>
        <p:spPr>
          <a:xfrm>
            <a:off x="1560625" y="4365425"/>
            <a:ext cx="56421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https://www.codecademy.com/learn/learn-python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25" y="950250"/>
            <a:ext cx="4723501" cy="3243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4" name="Google Shape;784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200" y="2724625"/>
            <a:ext cx="6246625" cy="15191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Sets</a:t>
            </a:r>
            <a:endParaRPr/>
          </a:p>
        </p:txBody>
      </p:sp>
      <p:sp>
        <p:nvSpPr>
          <p:cNvPr id="300" name="Google Shape;300;p22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collection of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unique</a:t>
            </a:r>
            <a:r>
              <a:rPr lang="en"/>
              <a:t> elements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would the following print?</a:t>
            </a:r>
            <a:endParaRPr/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113" y="1980925"/>
            <a:ext cx="5165975" cy="2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22"/>
          <p:cNvCxnSpPr/>
          <p:nvPr/>
        </p:nvCxnSpPr>
        <p:spPr>
          <a:xfrm flipH="1">
            <a:off x="5056500" y="2406675"/>
            <a:ext cx="2102700" cy="860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2"/>
          <p:cNvSpPr txBox="1"/>
          <p:nvPr/>
        </p:nvSpPr>
        <p:spPr>
          <a:xfrm>
            <a:off x="7133125" y="1407500"/>
            <a:ext cx="18942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Notice we’re using {} for our set, and [] for our list 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Dictionaries</a:t>
            </a:r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lists, you access elements using their index 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many things, this might not be very useful, especially when you don’t know the index number of your element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